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Oswald Regular"/>
      <p:regular r:id="rId17"/>
      <p:bold r:id="rId18"/>
    </p:embeddedFont>
    <p:embeddedFont>
      <p:font typeface="Fira Sans Extra Condensed Medium"/>
      <p:regular r:id="rId19"/>
      <p:bold r:id="rId20"/>
      <p:italic r:id="rId21"/>
      <p:boldItalic r:id="rId22"/>
    </p:embeddedFont>
    <p:embeddedFont>
      <p:font typeface="Abel"/>
      <p:regular r:id="rId23"/>
    </p:embeddedFont>
    <p:embeddedFont>
      <p:font typeface="Passion One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bold.fntdata"/><Relationship Id="rId22" Type="http://schemas.openxmlformats.org/officeDocument/2006/relationships/font" Target="fonts/FiraSansExtraCondensedMedium-boldItalic.fntdata"/><Relationship Id="rId21" Type="http://schemas.openxmlformats.org/officeDocument/2006/relationships/font" Target="fonts/FiraSansExtraCondensedMedium-italic.fntdata"/><Relationship Id="rId24" Type="http://schemas.openxmlformats.org/officeDocument/2006/relationships/font" Target="fonts/PassionOne-regular.fntdata"/><Relationship Id="rId23" Type="http://schemas.openxmlformats.org/officeDocument/2006/relationships/font" Target="fonts/Abel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PassionOn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OswaldRegular-regular.fntdata"/><Relationship Id="rId16" Type="http://schemas.openxmlformats.org/officeDocument/2006/relationships/slide" Target="slides/slide12.xml"/><Relationship Id="rId19" Type="http://schemas.openxmlformats.org/officeDocument/2006/relationships/font" Target="fonts/FiraSansExtraCondensedMedium-regular.fntdata"/><Relationship Id="rId18" Type="http://schemas.openxmlformats.org/officeDocument/2006/relationships/font" Target="fonts/OswaldRegular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ba6db7e3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ba6db7e3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7b68ffdf2_2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7b68ffdf2_2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17abcd53c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17abcd53c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7c365f9a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7c365f9a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19b14a8f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19b14a8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7b68ffdf2_2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7b68ffdf2_2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19b14a8f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19b14a8f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7b68ffdf2_2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7b68ffdf2_2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7b68ffdf2_2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7b68ffdf2_2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7b68ffdf2_2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7b68ffdf2_2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7b68ffdf2_2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7b68ffdf2_2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227135c6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227135c6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 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5186712" y="2164600"/>
            <a:ext cx="2810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B72B7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5B72B7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5B72B7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173440" y="154175"/>
            <a:ext cx="6823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Passion One"/>
              <a:buNone/>
              <a:defRPr sz="6000">
                <a:solidFill>
                  <a:srgbClr val="5B72B7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6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TITLE_1_1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957050" y="3455125"/>
            <a:ext cx="5229900" cy="1056000"/>
          </a:xfrm>
          <a:prstGeom prst="rect">
            <a:avLst/>
          </a:prstGeom>
          <a:solidFill>
            <a:srgbClr val="5B72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>
            <a:off x="2189400" y="3800650"/>
            <a:ext cx="47652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2400">
                <a:solidFill>
                  <a:srgbClr val="5B72B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1_1_1_2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1813400" y="2604875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480600" y="3102275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2" type="ctrTitle"/>
          </p:nvPr>
        </p:nvSpPr>
        <p:spPr>
          <a:xfrm>
            <a:off x="4703789" y="2604863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16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3" type="subTitle"/>
          </p:nvPr>
        </p:nvSpPr>
        <p:spPr>
          <a:xfrm>
            <a:off x="4703789" y="3102288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4"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/>
        </p:txBody>
      </p:sp>
      <p:cxnSp>
        <p:nvCxnSpPr>
          <p:cNvPr id="64" name="Google Shape;64;p13"/>
          <p:cNvCxnSpPr/>
          <p:nvPr/>
        </p:nvCxnSpPr>
        <p:spPr>
          <a:xfrm>
            <a:off x="4574525" y="1844000"/>
            <a:ext cx="0" cy="2592000"/>
          </a:xfrm>
          <a:prstGeom prst="straightConnector1">
            <a:avLst/>
          </a:prstGeom>
          <a:noFill/>
          <a:ln cap="flat" cmpd="sng" w="19050">
            <a:solidFill>
              <a:srgbClr val="F9E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6434598" y="3106975"/>
            <a:ext cx="1816800" cy="6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2" type="subTitle"/>
          </p:nvPr>
        </p:nvSpPr>
        <p:spPr>
          <a:xfrm>
            <a:off x="4342088" y="3118300"/>
            <a:ext cx="1816800" cy="6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3" type="subTitle"/>
          </p:nvPr>
        </p:nvSpPr>
        <p:spPr>
          <a:xfrm>
            <a:off x="2249600" y="3118300"/>
            <a:ext cx="1816800" cy="6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4" type="subTitle"/>
          </p:nvPr>
        </p:nvSpPr>
        <p:spPr>
          <a:xfrm>
            <a:off x="4342075" y="3368138"/>
            <a:ext cx="1816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5" type="subTitle"/>
          </p:nvPr>
        </p:nvSpPr>
        <p:spPr>
          <a:xfrm>
            <a:off x="2249563" y="3368138"/>
            <a:ext cx="1816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6" type="subTitle"/>
          </p:nvPr>
        </p:nvSpPr>
        <p:spPr>
          <a:xfrm>
            <a:off x="6434588" y="3368150"/>
            <a:ext cx="1816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type="ctrTitle"/>
          </p:nvPr>
        </p:nvSpPr>
        <p:spPr>
          <a:xfrm>
            <a:off x="6230150" y="817500"/>
            <a:ext cx="202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TITLE_1_1_1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2400">
                <a:solidFill>
                  <a:srgbClr val="5B72B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TITLE_1_1_1_1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1957050" y="1536675"/>
            <a:ext cx="5229900" cy="625500"/>
          </a:xfrm>
          <a:prstGeom prst="rect">
            <a:avLst/>
          </a:prstGeom>
          <a:solidFill>
            <a:srgbClr val="5B72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2400">
                <a:solidFill>
                  <a:srgbClr val="5B72B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1800">
                <a:solidFill>
                  <a:srgbClr val="5B72B7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2419950" y="4100525"/>
            <a:ext cx="4304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2" type="subTitle"/>
          </p:nvPr>
        </p:nvSpPr>
        <p:spPr>
          <a:xfrm>
            <a:off x="2419950" y="1611075"/>
            <a:ext cx="4304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3115520" y="2437068"/>
            <a:ext cx="2913000" cy="6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type="ctrTitle"/>
          </p:nvPr>
        </p:nvSpPr>
        <p:spPr>
          <a:xfrm>
            <a:off x="430975" y="1741375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TITLE_1_1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2419950" y="2151100"/>
            <a:ext cx="4304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type="ctrTitle"/>
          </p:nvPr>
        </p:nvSpPr>
        <p:spPr>
          <a:xfrm>
            <a:off x="430975" y="821986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TITLE_1_1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idx="1" type="subTitle"/>
          </p:nvPr>
        </p:nvSpPr>
        <p:spPr>
          <a:xfrm>
            <a:off x="3242800" y="2605400"/>
            <a:ext cx="367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type="ctrTitle"/>
          </p:nvPr>
        </p:nvSpPr>
        <p:spPr>
          <a:xfrm>
            <a:off x="3242800" y="2087600"/>
            <a:ext cx="4560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101034" y="1874888"/>
            <a:ext cx="3308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3409319" y="1536464"/>
            <a:ext cx="1123200" cy="900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3" type="ctrTitle"/>
          </p:nvPr>
        </p:nvSpPr>
        <p:spPr>
          <a:xfrm>
            <a:off x="100968" y="2690804"/>
            <a:ext cx="3308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4" type="title"/>
          </p:nvPr>
        </p:nvSpPr>
        <p:spPr>
          <a:xfrm>
            <a:off x="3409326" y="2689002"/>
            <a:ext cx="11232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5" type="ctrTitle"/>
          </p:nvPr>
        </p:nvSpPr>
        <p:spPr>
          <a:xfrm>
            <a:off x="5510850" y="1885925"/>
            <a:ext cx="340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6" type="title"/>
          </p:nvPr>
        </p:nvSpPr>
        <p:spPr>
          <a:xfrm>
            <a:off x="4387644" y="1536464"/>
            <a:ext cx="1123200" cy="900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7" type="ctrTitle"/>
          </p:nvPr>
        </p:nvSpPr>
        <p:spPr>
          <a:xfrm>
            <a:off x="5510853" y="2675492"/>
            <a:ext cx="189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8" type="title"/>
          </p:nvPr>
        </p:nvSpPr>
        <p:spPr>
          <a:xfrm>
            <a:off x="4387651" y="2689002"/>
            <a:ext cx="11232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36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0" name="Google Shape;20;p3"/>
          <p:cNvCxnSpPr/>
          <p:nvPr/>
        </p:nvCxnSpPr>
        <p:spPr>
          <a:xfrm>
            <a:off x="4490600" y="803950"/>
            <a:ext cx="0" cy="3443400"/>
          </a:xfrm>
          <a:prstGeom prst="straightConnector1">
            <a:avLst/>
          </a:prstGeom>
          <a:noFill/>
          <a:ln cap="flat" cmpd="sng" w="19050">
            <a:solidFill>
              <a:srgbClr val="F9E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subTitle"/>
          </p:nvPr>
        </p:nvSpPr>
        <p:spPr>
          <a:xfrm flipH="1">
            <a:off x="2300175" y="2241350"/>
            <a:ext cx="4543800" cy="13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9E9D9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type="ctrTitle"/>
          </p:nvPr>
        </p:nvSpPr>
        <p:spPr>
          <a:xfrm>
            <a:off x="1420950" y="17073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4800">
                <a:solidFill>
                  <a:srgbClr val="F9E9D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ctrTitle"/>
          </p:nvPr>
        </p:nvSpPr>
        <p:spPr>
          <a:xfrm>
            <a:off x="3829951" y="3067325"/>
            <a:ext cx="2875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2321100" y="2696375"/>
            <a:ext cx="45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ctrTitle"/>
          </p:nvPr>
        </p:nvSpPr>
        <p:spPr>
          <a:xfrm>
            <a:off x="3772150" y="1566625"/>
            <a:ext cx="386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>
            <a:off x="3771873" y="2081175"/>
            <a:ext cx="386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5465045" y="2454993"/>
            <a:ext cx="2913000" cy="6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2" type="subTitle"/>
          </p:nvPr>
        </p:nvSpPr>
        <p:spPr>
          <a:xfrm>
            <a:off x="3069563" y="2454993"/>
            <a:ext cx="2913000" cy="6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3" type="subTitle"/>
          </p:nvPr>
        </p:nvSpPr>
        <p:spPr>
          <a:xfrm>
            <a:off x="674038" y="2454993"/>
            <a:ext cx="2913000" cy="6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4" type="subTitle"/>
          </p:nvPr>
        </p:nvSpPr>
        <p:spPr>
          <a:xfrm>
            <a:off x="3617650" y="2716163"/>
            <a:ext cx="1816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5" type="subTitle"/>
          </p:nvPr>
        </p:nvSpPr>
        <p:spPr>
          <a:xfrm>
            <a:off x="1222163" y="2716163"/>
            <a:ext cx="1816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6" type="subTitle"/>
          </p:nvPr>
        </p:nvSpPr>
        <p:spPr>
          <a:xfrm>
            <a:off x="6013138" y="2716175"/>
            <a:ext cx="1816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2400">
                <a:solidFill>
                  <a:srgbClr val="F9E9D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1800">
                <a:solidFill>
                  <a:srgbClr val="F9E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1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 ">
  <p:cSld name="TITLE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3973375" y="1224188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2" type="subTitle"/>
          </p:nvPr>
        </p:nvSpPr>
        <p:spPr>
          <a:xfrm>
            <a:off x="3973375" y="2250175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hasCustomPrompt="1" type="title"/>
          </p:nvPr>
        </p:nvSpPr>
        <p:spPr>
          <a:xfrm>
            <a:off x="5074075" y="1475150"/>
            <a:ext cx="32652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9"/>
          <p:cNvSpPr txBox="1"/>
          <p:nvPr>
            <p:ph hasCustomPrompt="1" idx="3" type="title"/>
          </p:nvPr>
        </p:nvSpPr>
        <p:spPr>
          <a:xfrm>
            <a:off x="5074075" y="417775"/>
            <a:ext cx="32652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9"/>
          <p:cNvSpPr txBox="1"/>
          <p:nvPr>
            <p:ph idx="4" type="subTitle"/>
          </p:nvPr>
        </p:nvSpPr>
        <p:spPr>
          <a:xfrm>
            <a:off x="2685425" y="3276163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5" type="subTitle"/>
          </p:nvPr>
        </p:nvSpPr>
        <p:spPr>
          <a:xfrm>
            <a:off x="2685425" y="4270763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200">
                <a:solidFill>
                  <a:srgbClr val="F9E9D9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hasCustomPrompt="1" idx="6" type="title"/>
          </p:nvPr>
        </p:nvSpPr>
        <p:spPr>
          <a:xfrm>
            <a:off x="2685425" y="3527175"/>
            <a:ext cx="32652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9"/>
          <p:cNvSpPr txBox="1"/>
          <p:nvPr>
            <p:ph hasCustomPrompt="1" idx="7" type="title"/>
          </p:nvPr>
        </p:nvSpPr>
        <p:spPr>
          <a:xfrm>
            <a:off x="2685425" y="2465926"/>
            <a:ext cx="32652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3600">
                <a:solidFill>
                  <a:srgbClr val="F9E9D9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TITLE_1_1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subTitle"/>
          </p:nvPr>
        </p:nvSpPr>
        <p:spPr>
          <a:xfrm>
            <a:off x="4899825" y="2480450"/>
            <a:ext cx="275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Passion One"/>
              <a:buNone/>
              <a:defRPr sz="2800">
                <a:solidFill>
                  <a:srgbClr val="5B72B7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■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■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B72B7"/>
              </a:buClr>
              <a:buSzPts val="1200"/>
              <a:buFont typeface="Abel"/>
              <a:buChar char="■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ctrTitle"/>
          </p:nvPr>
        </p:nvSpPr>
        <p:spPr>
          <a:xfrm>
            <a:off x="3388925" y="484225"/>
            <a:ext cx="4488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400"/>
              <a:t>TP1 - Métodos de búsqueda</a:t>
            </a:r>
            <a:endParaRPr sz="6400">
              <a:solidFill>
                <a:srgbClr val="5B72B7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/>
          <p:nvPr/>
        </p:nvSpPr>
        <p:spPr>
          <a:xfrm>
            <a:off x="2009111" y="2429424"/>
            <a:ext cx="385200" cy="385200"/>
          </a:xfrm>
          <a:prstGeom prst="ellipse">
            <a:avLst/>
          </a:prstGeom>
          <a:solidFill>
            <a:srgbClr val="5B72B7">
              <a:alpha val="34230"/>
            </a:srgbClr>
          </a:solidFill>
          <a:ln cap="flat" cmpd="sng" w="19050">
            <a:solidFill>
              <a:srgbClr val="5B72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 txBox="1"/>
          <p:nvPr>
            <p:ph type="ctrTitle"/>
          </p:nvPr>
        </p:nvSpPr>
        <p:spPr>
          <a:xfrm>
            <a:off x="430975" y="817500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Resultados Obtenidos</a:t>
            </a:r>
            <a:endParaRPr sz="3500"/>
          </a:p>
        </p:txBody>
      </p:sp>
      <p:sp>
        <p:nvSpPr>
          <p:cNvPr id="168" name="Google Shape;168;p30"/>
          <p:cNvSpPr/>
          <p:nvPr/>
        </p:nvSpPr>
        <p:spPr>
          <a:xfrm>
            <a:off x="2163221" y="3232739"/>
            <a:ext cx="385200" cy="385200"/>
          </a:xfrm>
          <a:prstGeom prst="ellipse">
            <a:avLst/>
          </a:prstGeom>
          <a:solidFill>
            <a:srgbClr val="5B72B7">
              <a:alpha val="34230"/>
            </a:srgbClr>
          </a:solidFill>
          <a:ln cap="flat" cmpd="sng" w="19050">
            <a:solidFill>
              <a:srgbClr val="5B72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0"/>
          <p:cNvSpPr/>
          <p:nvPr/>
        </p:nvSpPr>
        <p:spPr>
          <a:xfrm>
            <a:off x="1515097" y="1902439"/>
            <a:ext cx="1238913" cy="1671868"/>
          </a:xfrm>
          <a:custGeom>
            <a:rect b="b" l="l" r="r" t="t"/>
            <a:pathLst>
              <a:path extrusionOk="0" h="20775" w="15395">
                <a:moveTo>
                  <a:pt x="7318" y="0"/>
                </a:moveTo>
                <a:cubicBezTo>
                  <a:pt x="7265" y="0"/>
                  <a:pt x="7216" y="34"/>
                  <a:pt x="7202" y="83"/>
                </a:cubicBezTo>
                <a:lnTo>
                  <a:pt x="23" y="20610"/>
                </a:lnTo>
                <a:cubicBezTo>
                  <a:pt x="0" y="20674"/>
                  <a:pt x="34" y="20746"/>
                  <a:pt x="101" y="20770"/>
                </a:cubicBezTo>
                <a:cubicBezTo>
                  <a:pt x="116" y="20775"/>
                  <a:pt x="130" y="20775"/>
                  <a:pt x="145" y="20775"/>
                </a:cubicBezTo>
                <a:cubicBezTo>
                  <a:pt x="193" y="20775"/>
                  <a:pt x="242" y="20741"/>
                  <a:pt x="261" y="20692"/>
                </a:cubicBezTo>
                <a:lnTo>
                  <a:pt x="7327" y="489"/>
                </a:lnTo>
                <a:lnTo>
                  <a:pt x="15134" y="20446"/>
                </a:lnTo>
                <a:cubicBezTo>
                  <a:pt x="15156" y="20493"/>
                  <a:pt x="15202" y="20524"/>
                  <a:pt x="15251" y="20524"/>
                </a:cubicBezTo>
                <a:cubicBezTo>
                  <a:pt x="15267" y="20524"/>
                  <a:pt x="15283" y="20521"/>
                  <a:pt x="15299" y="20514"/>
                </a:cubicBezTo>
                <a:cubicBezTo>
                  <a:pt x="15361" y="20489"/>
                  <a:pt x="15395" y="20417"/>
                  <a:pt x="15371" y="20355"/>
                </a:cubicBezTo>
                <a:lnTo>
                  <a:pt x="7439" y="78"/>
                </a:lnTo>
                <a:cubicBezTo>
                  <a:pt x="7419" y="30"/>
                  <a:pt x="7371" y="0"/>
                  <a:pt x="7318" y="0"/>
                </a:cubicBezTo>
                <a:close/>
              </a:path>
            </a:pathLst>
          </a:custGeom>
          <a:solidFill>
            <a:srgbClr val="5B72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/>
          <p:nvPr/>
        </p:nvSpPr>
        <p:spPr>
          <a:xfrm>
            <a:off x="1597904" y="3306868"/>
            <a:ext cx="1013341" cy="158858"/>
          </a:xfrm>
          <a:custGeom>
            <a:rect b="b" l="l" r="r" t="t"/>
            <a:pathLst>
              <a:path extrusionOk="0" h="1974" w="12592">
                <a:moveTo>
                  <a:pt x="5791" y="0"/>
                </a:moveTo>
                <a:cubicBezTo>
                  <a:pt x="5722" y="0"/>
                  <a:pt x="5664" y="58"/>
                  <a:pt x="5664" y="130"/>
                </a:cubicBezTo>
                <a:cubicBezTo>
                  <a:pt x="5669" y="198"/>
                  <a:pt x="5722" y="251"/>
                  <a:pt x="5791" y="251"/>
                </a:cubicBezTo>
                <a:lnTo>
                  <a:pt x="6540" y="251"/>
                </a:lnTo>
                <a:cubicBezTo>
                  <a:pt x="6613" y="251"/>
                  <a:pt x="6666" y="193"/>
                  <a:pt x="6666" y="126"/>
                </a:cubicBezTo>
                <a:cubicBezTo>
                  <a:pt x="6666" y="58"/>
                  <a:pt x="6613" y="0"/>
                  <a:pt x="6540" y="0"/>
                </a:cubicBezTo>
                <a:close/>
                <a:moveTo>
                  <a:pt x="7290" y="5"/>
                </a:moveTo>
                <a:cubicBezTo>
                  <a:pt x="7222" y="5"/>
                  <a:pt x="7164" y="63"/>
                  <a:pt x="7164" y="130"/>
                </a:cubicBezTo>
                <a:cubicBezTo>
                  <a:pt x="7164" y="198"/>
                  <a:pt x="7218" y="256"/>
                  <a:pt x="7290" y="256"/>
                </a:cubicBezTo>
                <a:cubicBezTo>
                  <a:pt x="7537" y="262"/>
                  <a:pt x="7788" y="266"/>
                  <a:pt x="8035" y="276"/>
                </a:cubicBezTo>
                <a:lnTo>
                  <a:pt x="8039" y="276"/>
                </a:lnTo>
                <a:cubicBezTo>
                  <a:pt x="8107" y="276"/>
                  <a:pt x="8165" y="222"/>
                  <a:pt x="8165" y="155"/>
                </a:cubicBezTo>
                <a:cubicBezTo>
                  <a:pt x="8165" y="82"/>
                  <a:pt x="8113" y="24"/>
                  <a:pt x="8044" y="24"/>
                </a:cubicBezTo>
                <a:cubicBezTo>
                  <a:pt x="7793" y="14"/>
                  <a:pt x="7541" y="10"/>
                  <a:pt x="7294" y="5"/>
                </a:cubicBezTo>
                <a:close/>
                <a:moveTo>
                  <a:pt x="8794" y="48"/>
                </a:moveTo>
                <a:cubicBezTo>
                  <a:pt x="8727" y="48"/>
                  <a:pt x="8664" y="101"/>
                  <a:pt x="8664" y="169"/>
                </a:cubicBezTo>
                <a:cubicBezTo>
                  <a:pt x="8658" y="242"/>
                  <a:pt x="8712" y="300"/>
                  <a:pt x="8785" y="300"/>
                </a:cubicBezTo>
                <a:cubicBezTo>
                  <a:pt x="9046" y="314"/>
                  <a:pt x="9297" y="324"/>
                  <a:pt x="9529" y="343"/>
                </a:cubicBezTo>
                <a:lnTo>
                  <a:pt x="9535" y="343"/>
                </a:lnTo>
                <a:cubicBezTo>
                  <a:pt x="9602" y="343"/>
                  <a:pt x="9655" y="291"/>
                  <a:pt x="9660" y="222"/>
                </a:cubicBezTo>
                <a:cubicBezTo>
                  <a:pt x="9665" y="155"/>
                  <a:pt x="9611" y="97"/>
                  <a:pt x="9544" y="92"/>
                </a:cubicBezTo>
                <a:cubicBezTo>
                  <a:pt x="9312" y="72"/>
                  <a:pt x="9060" y="63"/>
                  <a:pt x="8794" y="48"/>
                </a:cubicBezTo>
                <a:close/>
                <a:moveTo>
                  <a:pt x="5049" y="19"/>
                </a:moveTo>
                <a:cubicBezTo>
                  <a:pt x="5046" y="19"/>
                  <a:pt x="5044" y="19"/>
                  <a:pt x="5041" y="19"/>
                </a:cubicBezTo>
                <a:cubicBezTo>
                  <a:pt x="4963" y="24"/>
                  <a:pt x="4896" y="24"/>
                  <a:pt x="4833" y="29"/>
                </a:cubicBezTo>
                <a:cubicBezTo>
                  <a:pt x="4673" y="39"/>
                  <a:pt x="4485" y="63"/>
                  <a:pt x="4276" y="97"/>
                </a:cubicBezTo>
                <a:cubicBezTo>
                  <a:pt x="4209" y="111"/>
                  <a:pt x="4166" y="175"/>
                  <a:pt x="4175" y="242"/>
                </a:cubicBezTo>
                <a:cubicBezTo>
                  <a:pt x="4184" y="305"/>
                  <a:pt x="4238" y="349"/>
                  <a:pt x="4300" y="349"/>
                </a:cubicBezTo>
                <a:lnTo>
                  <a:pt x="4320" y="349"/>
                </a:lnTo>
                <a:cubicBezTo>
                  <a:pt x="4519" y="314"/>
                  <a:pt x="4697" y="291"/>
                  <a:pt x="4847" y="280"/>
                </a:cubicBezTo>
                <a:cubicBezTo>
                  <a:pt x="4910" y="276"/>
                  <a:pt x="4978" y="276"/>
                  <a:pt x="5050" y="271"/>
                </a:cubicBezTo>
                <a:cubicBezTo>
                  <a:pt x="5118" y="266"/>
                  <a:pt x="5171" y="208"/>
                  <a:pt x="5171" y="140"/>
                </a:cubicBezTo>
                <a:cubicBezTo>
                  <a:pt x="5167" y="75"/>
                  <a:pt x="5117" y="19"/>
                  <a:pt x="5049" y="19"/>
                </a:cubicBezTo>
                <a:close/>
                <a:moveTo>
                  <a:pt x="10280" y="154"/>
                </a:moveTo>
                <a:cubicBezTo>
                  <a:pt x="10216" y="154"/>
                  <a:pt x="10166" y="199"/>
                  <a:pt x="10158" y="266"/>
                </a:cubicBezTo>
                <a:cubicBezTo>
                  <a:pt x="10149" y="334"/>
                  <a:pt x="10202" y="396"/>
                  <a:pt x="10269" y="407"/>
                </a:cubicBezTo>
                <a:cubicBezTo>
                  <a:pt x="10352" y="416"/>
                  <a:pt x="10428" y="425"/>
                  <a:pt x="10497" y="436"/>
                </a:cubicBezTo>
                <a:cubicBezTo>
                  <a:pt x="10661" y="459"/>
                  <a:pt x="10830" y="488"/>
                  <a:pt x="10995" y="523"/>
                </a:cubicBezTo>
                <a:lnTo>
                  <a:pt x="11024" y="523"/>
                </a:lnTo>
                <a:cubicBezTo>
                  <a:pt x="11082" y="523"/>
                  <a:pt x="11135" y="483"/>
                  <a:pt x="11145" y="425"/>
                </a:cubicBezTo>
                <a:cubicBezTo>
                  <a:pt x="11160" y="353"/>
                  <a:pt x="11116" y="291"/>
                  <a:pt x="11048" y="276"/>
                </a:cubicBezTo>
                <a:cubicBezTo>
                  <a:pt x="10874" y="242"/>
                  <a:pt x="10705" y="213"/>
                  <a:pt x="10535" y="184"/>
                </a:cubicBezTo>
                <a:cubicBezTo>
                  <a:pt x="10463" y="175"/>
                  <a:pt x="10385" y="164"/>
                  <a:pt x="10298" y="155"/>
                </a:cubicBezTo>
                <a:cubicBezTo>
                  <a:pt x="10292" y="154"/>
                  <a:pt x="10286" y="154"/>
                  <a:pt x="10280" y="154"/>
                </a:cubicBezTo>
                <a:close/>
                <a:moveTo>
                  <a:pt x="3568" y="251"/>
                </a:moveTo>
                <a:cubicBezTo>
                  <a:pt x="3558" y="251"/>
                  <a:pt x="3547" y="253"/>
                  <a:pt x="3537" y="256"/>
                </a:cubicBezTo>
                <a:cubicBezTo>
                  <a:pt x="3295" y="314"/>
                  <a:pt x="3053" y="382"/>
                  <a:pt x="2806" y="459"/>
                </a:cubicBezTo>
                <a:cubicBezTo>
                  <a:pt x="2744" y="479"/>
                  <a:pt x="2704" y="552"/>
                  <a:pt x="2724" y="615"/>
                </a:cubicBezTo>
                <a:cubicBezTo>
                  <a:pt x="2744" y="668"/>
                  <a:pt x="2791" y="706"/>
                  <a:pt x="2845" y="706"/>
                </a:cubicBezTo>
                <a:cubicBezTo>
                  <a:pt x="2860" y="706"/>
                  <a:pt x="2869" y="702"/>
                  <a:pt x="2883" y="697"/>
                </a:cubicBezTo>
                <a:cubicBezTo>
                  <a:pt x="3121" y="624"/>
                  <a:pt x="3362" y="556"/>
                  <a:pt x="3595" y="498"/>
                </a:cubicBezTo>
                <a:cubicBezTo>
                  <a:pt x="3662" y="483"/>
                  <a:pt x="3706" y="411"/>
                  <a:pt x="3691" y="349"/>
                </a:cubicBezTo>
                <a:cubicBezTo>
                  <a:pt x="3675" y="291"/>
                  <a:pt x="3624" y="251"/>
                  <a:pt x="3568" y="251"/>
                </a:cubicBezTo>
                <a:close/>
                <a:moveTo>
                  <a:pt x="11743" y="452"/>
                </a:moveTo>
                <a:cubicBezTo>
                  <a:pt x="11691" y="452"/>
                  <a:pt x="11644" y="487"/>
                  <a:pt x="11629" y="541"/>
                </a:cubicBezTo>
                <a:cubicBezTo>
                  <a:pt x="11609" y="610"/>
                  <a:pt x="11643" y="677"/>
                  <a:pt x="11711" y="697"/>
                </a:cubicBezTo>
                <a:cubicBezTo>
                  <a:pt x="11957" y="774"/>
                  <a:pt x="12189" y="861"/>
                  <a:pt x="12397" y="952"/>
                </a:cubicBezTo>
                <a:cubicBezTo>
                  <a:pt x="12412" y="963"/>
                  <a:pt x="12431" y="967"/>
                  <a:pt x="12451" y="967"/>
                </a:cubicBezTo>
                <a:cubicBezTo>
                  <a:pt x="12495" y="967"/>
                  <a:pt x="12542" y="938"/>
                  <a:pt x="12562" y="890"/>
                </a:cubicBezTo>
                <a:cubicBezTo>
                  <a:pt x="12591" y="827"/>
                  <a:pt x="12567" y="755"/>
                  <a:pt x="12499" y="726"/>
                </a:cubicBezTo>
                <a:cubicBezTo>
                  <a:pt x="12281" y="624"/>
                  <a:pt x="12040" y="537"/>
                  <a:pt x="11783" y="459"/>
                </a:cubicBezTo>
                <a:cubicBezTo>
                  <a:pt x="11770" y="454"/>
                  <a:pt x="11756" y="452"/>
                  <a:pt x="11743" y="452"/>
                </a:cubicBezTo>
                <a:close/>
                <a:moveTo>
                  <a:pt x="2135" y="694"/>
                </a:moveTo>
                <a:cubicBezTo>
                  <a:pt x="2120" y="694"/>
                  <a:pt x="2105" y="696"/>
                  <a:pt x="2090" y="702"/>
                </a:cubicBezTo>
                <a:cubicBezTo>
                  <a:pt x="1849" y="793"/>
                  <a:pt x="1617" y="894"/>
                  <a:pt x="1394" y="992"/>
                </a:cubicBezTo>
                <a:cubicBezTo>
                  <a:pt x="1331" y="1021"/>
                  <a:pt x="1302" y="1097"/>
                  <a:pt x="1331" y="1161"/>
                </a:cubicBezTo>
                <a:cubicBezTo>
                  <a:pt x="1351" y="1209"/>
                  <a:pt x="1398" y="1233"/>
                  <a:pt x="1447" y="1233"/>
                </a:cubicBezTo>
                <a:cubicBezTo>
                  <a:pt x="1461" y="1233"/>
                  <a:pt x="1481" y="1229"/>
                  <a:pt x="1496" y="1224"/>
                </a:cubicBezTo>
                <a:cubicBezTo>
                  <a:pt x="1713" y="1122"/>
                  <a:pt x="1945" y="1030"/>
                  <a:pt x="2182" y="938"/>
                </a:cubicBezTo>
                <a:cubicBezTo>
                  <a:pt x="2245" y="914"/>
                  <a:pt x="2279" y="842"/>
                  <a:pt x="2255" y="778"/>
                </a:cubicBezTo>
                <a:cubicBezTo>
                  <a:pt x="2236" y="726"/>
                  <a:pt x="2187" y="694"/>
                  <a:pt x="2135" y="694"/>
                </a:cubicBezTo>
                <a:close/>
                <a:moveTo>
                  <a:pt x="776" y="1319"/>
                </a:moveTo>
                <a:cubicBezTo>
                  <a:pt x="755" y="1319"/>
                  <a:pt x="735" y="1324"/>
                  <a:pt x="717" y="1335"/>
                </a:cubicBezTo>
                <a:cubicBezTo>
                  <a:pt x="480" y="1470"/>
                  <a:pt x="262" y="1606"/>
                  <a:pt x="74" y="1746"/>
                </a:cubicBezTo>
                <a:cubicBezTo>
                  <a:pt x="16" y="1785"/>
                  <a:pt x="1" y="1867"/>
                  <a:pt x="45" y="1920"/>
                </a:cubicBezTo>
                <a:cubicBezTo>
                  <a:pt x="68" y="1954"/>
                  <a:pt x="108" y="1974"/>
                  <a:pt x="146" y="1974"/>
                </a:cubicBezTo>
                <a:cubicBezTo>
                  <a:pt x="170" y="1974"/>
                  <a:pt x="199" y="1963"/>
                  <a:pt x="219" y="1949"/>
                </a:cubicBezTo>
                <a:cubicBezTo>
                  <a:pt x="402" y="1814"/>
                  <a:pt x="610" y="1684"/>
                  <a:pt x="838" y="1557"/>
                </a:cubicBezTo>
                <a:cubicBezTo>
                  <a:pt x="900" y="1523"/>
                  <a:pt x="920" y="1446"/>
                  <a:pt x="886" y="1383"/>
                </a:cubicBezTo>
                <a:cubicBezTo>
                  <a:pt x="863" y="1343"/>
                  <a:pt x="819" y="1319"/>
                  <a:pt x="776" y="1319"/>
                </a:cubicBezTo>
                <a:close/>
              </a:path>
            </a:pathLst>
          </a:custGeom>
          <a:solidFill>
            <a:srgbClr val="5B72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1490875" y="3412288"/>
            <a:ext cx="1296613" cy="436496"/>
          </a:xfrm>
          <a:custGeom>
            <a:rect b="b" l="l" r="r" t="t"/>
            <a:pathLst>
              <a:path extrusionOk="0" h="5424" w="16112">
                <a:moveTo>
                  <a:pt x="14721" y="1"/>
                </a:moveTo>
                <a:cubicBezTo>
                  <a:pt x="14687" y="1"/>
                  <a:pt x="14653" y="15"/>
                  <a:pt x="14627" y="44"/>
                </a:cubicBezTo>
                <a:cubicBezTo>
                  <a:pt x="14584" y="97"/>
                  <a:pt x="14589" y="180"/>
                  <a:pt x="14642" y="223"/>
                </a:cubicBezTo>
                <a:cubicBezTo>
                  <a:pt x="15348" y="838"/>
                  <a:pt x="15827" y="1950"/>
                  <a:pt x="15386" y="2888"/>
                </a:cubicBezTo>
                <a:cubicBezTo>
                  <a:pt x="15009" y="3687"/>
                  <a:pt x="14086" y="4093"/>
                  <a:pt x="13423" y="4330"/>
                </a:cubicBezTo>
                <a:cubicBezTo>
                  <a:pt x="12129" y="4791"/>
                  <a:pt x="9647" y="5161"/>
                  <a:pt x="7203" y="5161"/>
                </a:cubicBezTo>
                <a:cubicBezTo>
                  <a:pt x="4594" y="5161"/>
                  <a:pt x="2028" y="4739"/>
                  <a:pt x="998" y="3555"/>
                </a:cubicBezTo>
                <a:cubicBezTo>
                  <a:pt x="349" y="2811"/>
                  <a:pt x="272" y="2080"/>
                  <a:pt x="770" y="1389"/>
                </a:cubicBezTo>
                <a:cubicBezTo>
                  <a:pt x="808" y="1336"/>
                  <a:pt x="799" y="1254"/>
                  <a:pt x="741" y="1215"/>
                </a:cubicBezTo>
                <a:cubicBezTo>
                  <a:pt x="718" y="1198"/>
                  <a:pt x="692" y="1190"/>
                  <a:pt x="667" y="1190"/>
                </a:cubicBezTo>
                <a:cubicBezTo>
                  <a:pt x="628" y="1190"/>
                  <a:pt x="590" y="1209"/>
                  <a:pt x="567" y="1244"/>
                </a:cubicBezTo>
                <a:cubicBezTo>
                  <a:pt x="0" y="2032"/>
                  <a:pt x="83" y="2888"/>
                  <a:pt x="808" y="3720"/>
                </a:cubicBezTo>
                <a:cubicBezTo>
                  <a:pt x="1906" y="4982"/>
                  <a:pt x="4514" y="5423"/>
                  <a:pt x="7155" y="5423"/>
                </a:cubicBezTo>
                <a:cubicBezTo>
                  <a:pt x="9675" y="5423"/>
                  <a:pt x="12223" y="5022"/>
                  <a:pt x="13510" y="4567"/>
                </a:cubicBezTo>
                <a:cubicBezTo>
                  <a:pt x="14211" y="4315"/>
                  <a:pt x="15198" y="3879"/>
                  <a:pt x="15614" y="2995"/>
                </a:cubicBezTo>
                <a:cubicBezTo>
                  <a:pt x="16112" y="1945"/>
                  <a:pt x="15585" y="711"/>
                  <a:pt x="14806" y="35"/>
                </a:cubicBezTo>
                <a:cubicBezTo>
                  <a:pt x="14781" y="12"/>
                  <a:pt x="14751" y="1"/>
                  <a:pt x="14721" y="1"/>
                </a:cubicBezTo>
                <a:close/>
              </a:path>
            </a:pathLst>
          </a:custGeom>
          <a:solidFill>
            <a:srgbClr val="5B72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/>
          <p:nvPr/>
        </p:nvSpPr>
        <p:spPr>
          <a:xfrm>
            <a:off x="2083718" y="1912660"/>
            <a:ext cx="20280" cy="1641368"/>
          </a:xfrm>
          <a:custGeom>
            <a:rect b="b" l="l" r="r" t="t"/>
            <a:pathLst>
              <a:path extrusionOk="0" h="20396" w="252">
                <a:moveTo>
                  <a:pt x="125" y="0"/>
                </a:moveTo>
                <a:cubicBezTo>
                  <a:pt x="58" y="0"/>
                  <a:pt x="0" y="52"/>
                  <a:pt x="0" y="125"/>
                </a:cubicBezTo>
                <a:lnTo>
                  <a:pt x="0" y="628"/>
                </a:lnTo>
                <a:cubicBezTo>
                  <a:pt x="0" y="697"/>
                  <a:pt x="58" y="755"/>
                  <a:pt x="125" y="755"/>
                </a:cubicBezTo>
                <a:cubicBezTo>
                  <a:pt x="199" y="755"/>
                  <a:pt x="252" y="697"/>
                  <a:pt x="252" y="628"/>
                </a:cubicBezTo>
                <a:lnTo>
                  <a:pt x="252" y="125"/>
                </a:lnTo>
                <a:cubicBezTo>
                  <a:pt x="252" y="52"/>
                  <a:pt x="199" y="0"/>
                  <a:pt x="125" y="0"/>
                </a:cubicBezTo>
                <a:close/>
                <a:moveTo>
                  <a:pt x="125" y="1257"/>
                </a:moveTo>
                <a:cubicBezTo>
                  <a:pt x="58" y="1257"/>
                  <a:pt x="0" y="1315"/>
                  <a:pt x="0" y="1383"/>
                </a:cubicBezTo>
                <a:lnTo>
                  <a:pt x="0" y="2137"/>
                </a:lnTo>
                <a:cubicBezTo>
                  <a:pt x="0" y="2210"/>
                  <a:pt x="58" y="2264"/>
                  <a:pt x="125" y="2264"/>
                </a:cubicBezTo>
                <a:cubicBezTo>
                  <a:pt x="199" y="2264"/>
                  <a:pt x="252" y="2210"/>
                  <a:pt x="252" y="2137"/>
                </a:cubicBezTo>
                <a:lnTo>
                  <a:pt x="252" y="1383"/>
                </a:lnTo>
                <a:cubicBezTo>
                  <a:pt x="252" y="1315"/>
                  <a:pt x="199" y="1257"/>
                  <a:pt x="125" y="1257"/>
                </a:cubicBezTo>
                <a:close/>
                <a:moveTo>
                  <a:pt x="125" y="2766"/>
                </a:moveTo>
                <a:cubicBezTo>
                  <a:pt x="58" y="2766"/>
                  <a:pt x="0" y="2824"/>
                  <a:pt x="0" y="2892"/>
                </a:cubicBezTo>
                <a:lnTo>
                  <a:pt x="0" y="3651"/>
                </a:lnTo>
                <a:cubicBezTo>
                  <a:pt x="0" y="3719"/>
                  <a:pt x="58" y="3777"/>
                  <a:pt x="125" y="3777"/>
                </a:cubicBezTo>
                <a:cubicBezTo>
                  <a:pt x="199" y="3777"/>
                  <a:pt x="252" y="3719"/>
                  <a:pt x="252" y="3651"/>
                </a:cubicBezTo>
                <a:lnTo>
                  <a:pt x="252" y="2892"/>
                </a:lnTo>
                <a:cubicBezTo>
                  <a:pt x="252" y="2824"/>
                  <a:pt x="199" y="2766"/>
                  <a:pt x="125" y="2766"/>
                </a:cubicBezTo>
                <a:close/>
                <a:moveTo>
                  <a:pt x="125" y="4280"/>
                </a:moveTo>
                <a:cubicBezTo>
                  <a:pt x="58" y="4280"/>
                  <a:pt x="0" y="4338"/>
                  <a:pt x="0" y="4405"/>
                </a:cubicBezTo>
                <a:lnTo>
                  <a:pt x="0" y="5160"/>
                </a:lnTo>
                <a:cubicBezTo>
                  <a:pt x="0" y="5228"/>
                  <a:pt x="58" y="5286"/>
                  <a:pt x="125" y="5286"/>
                </a:cubicBezTo>
                <a:cubicBezTo>
                  <a:pt x="199" y="5286"/>
                  <a:pt x="252" y="5228"/>
                  <a:pt x="252" y="5160"/>
                </a:cubicBezTo>
                <a:lnTo>
                  <a:pt x="252" y="4405"/>
                </a:lnTo>
                <a:cubicBezTo>
                  <a:pt x="252" y="4338"/>
                  <a:pt x="199" y="4280"/>
                  <a:pt x="125" y="4280"/>
                </a:cubicBezTo>
                <a:close/>
                <a:moveTo>
                  <a:pt x="125" y="5789"/>
                </a:moveTo>
                <a:cubicBezTo>
                  <a:pt x="58" y="5789"/>
                  <a:pt x="0" y="5847"/>
                  <a:pt x="0" y="5914"/>
                </a:cubicBezTo>
                <a:lnTo>
                  <a:pt x="0" y="6669"/>
                </a:lnTo>
                <a:cubicBezTo>
                  <a:pt x="0" y="6742"/>
                  <a:pt x="58" y="6800"/>
                  <a:pt x="125" y="6800"/>
                </a:cubicBezTo>
                <a:cubicBezTo>
                  <a:pt x="199" y="6800"/>
                  <a:pt x="252" y="6742"/>
                  <a:pt x="252" y="6669"/>
                </a:cubicBezTo>
                <a:lnTo>
                  <a:pt x="252" y="5914"/>
                </a:lnTo>
                <a:cubicBezTo>
                  <a:pt x="252" y="5847"/>
                  <a:pt x="199" y="5789"/>
                  <a:pt x="125" y="5789"/>
                </a:cubicBezTo>
                <a:close/>
                <a:moveTo>
                  <a:pt x="125" y="7303"/>
                </a:moveTo>
                <a:cubicBezTo>
                  <a:pt x="58" y="7303"/>
                  <a:pt x="0" y="7356"/>
                  <a:pt x="0" y="7429"/>
                </a:cubicBezTo>
                <a:lnTo>
                  <a:pt x="0" y="8184"/>
                </a:lnTo>
                <a:cubicBezTo>
                  <a:pt x="0" y="8251"/>
                  <a:pt x="58" y="8309"/>
                  <a:pt x="125" y="8309"/>
                </a:cubicBezTo>
                <a:cubicBezTo>
                  <a:pt x="199" y="8309"/>
                  <a:pt x="252" y="8251"/>
                  <a:pt x="252" y="8184"/>
                </a:cubicBezTo>
                <a:lnTo>
                  <a:pt x="252" y="7429"/>
                </a:lnTo>
                <a:cubicBezTo>
                  <a:pt x="252" y="7356"/>
                  <a:pt x="199" y="7303"/>
                  <a:pt x="125" y="7303"/>
                </a:cubicBezTo>
                <a:close/>
                <a:moveTo>
                  <a:pt x="125" y="8812"/>
                </a:moveTo>
                <a:cubicBezTo>
                  <a:pt x="58" y="8812"/>
                  <a:pt x="0" y="8870"/>
                  <a:pt x="0" y="8938"/>
                </a:cubicBezTo>
                <a:lnTo>
                  <a:pt x="0" y="9693"/>
                </a:lnTo>
                <a:cubicBezTo>
                  <a:pt x="0" y="9765"/>
                  <a:pt x="58" y="9818"/>
                  <a:pt x="125" y="9818"/>
                </a:cubicBezTo>
                <a:cubicBezTo>
                  <a:pt x="199" y="9818"/>
                  <a:pt x="252" y="9765"/>
                  <a:pt x="252" y="9693"/>
                </a:cubicBezTo>
                <a:lnTo>
                  <a:pt x="252" y="8938"/>
                </a:lnTo>
                <a:cubicBezTo>
                  <a:pt x="252" y="8870"/>
                  <a:pt x="199" y="8812"/>
                  <a:pt x="125" y="8812"/>
                </a:cubicBezTo>
                <a:close/>
                <a:moveTo>
                  <a:pt x="125" y="10321"/>
                </a:moveTo>
                <a:cubicBezTo>
                  <a:pt x="58" y="10321"/>
                  <a:pt x="0" y="10379"/>
                  <a:pt x="0" y="10448"/>
                </a:cubicBezTo>
                <a:lnTo>
                  <a:pt x="0" y="11207"/>
                </a:lnTo>
                <a:cubicBezTo>
                  <a:pt x="0" y="11274"/>
                  <a:pt x="58" y="11332"/>
                  <a:pt x="125" y="11332"/>
                </a:cubicBezTo>
                <a:cubicBezTo>
                  <a:pt x="199" y="11332"/>
                  <a:pt x="252" y="11274"/>
                  <a:pt x="252" y="11207"/>
                </a:cubicBezTo>
                <a:lnTo>
                  <a:pt x="252" y="10448"/>
                </a:lnTo>
                <a:cubicBezTo>
                  <a:pt x="252" y="10379"/>
                  <a:pt x="199" y="10321"/>
                  <a:pt x="125" y="10321"/>
                </a:cubicBezTo>
                <a:close/>
                <a:moveTo>
                  <a:pt x="125" y="11835"/>
                </a:moveTo>
                <a:cubicBezTo>
                  <a:pt x="58" y="11835"/>
                  <a:pt x="0" y="11888"/>
                  <a:pt x="0" y="11961"/>
                </a:cubicBezTo>
                <a:lnTo>
                  <a:pt x="0" y="12716"/>
                </a:lnTo>
                <a:cubicBezTo>
                  <a:pt x="0" y="12783"/>
                  <a:pt x="58" y="12841"/>
                  <a:pt x="125" y="12841"/>
                </a:cubicBezTo>
                <a:cubicBezTo>
                  <a:pt x="199" y="12841"/>
                  <a:pt x="252" y="12783"/>
                  <a:pt x="252" y="12716"/>
                </a:cubicBezTo>
                <a:lnTo>
                  <a:pt x="252" y="11961"/>
                </a:lnTo>
                <a:cubicBezTo>
                  <a:pt x="252" y="11888"/>
                  <a:pt x="199" y="11835"/>
                  <a:pt x="125" y="11835"/>
                </a:cubicBezTo>
                <a:close/>
                <a:moveTo>
                  <a:pt x="125" y="13344"/>
                </a:moveTo>
                <a:cubicBezTo>
                  <a:pt x="58" y="13344"/>
                  <a:pt x="0" y="13402"/>
                  <a:pt x="0" y="13470"/>
                </a:cubicBezTo>
                <a:lnTo>
                  <a:pt x="0" y="14225"/>
                </a:lnTo>
                <a:cubicBezTo>
                  <a:pt x="0" y="14297"/>
                  <a:pt x="58" y="14355"/>
                  <a:pt x="125" y="14355"/>
                </a:cubicBezTo>
                <a:cubicBezTo>
                  <a:pt x="199" y="14355"/>
                  <a:pt x="252" y="14297"/>
                  <a:pt x="252" y="14225"/>
                </a:cubicBezTo>
                <a:lnTo>
                  <a:pt x="252" y="13470"/>
                </a:lnTo>
                <a:cubicBezTo>
                  <a:pt x="252" y="13402"/>
                  <a:pt x="199" y="13344"/>
                  <a:pt x="125" y="13344"/>
                </a:cubicBezTo>
                <a:close/>
                <a:moveTo>
                  <a:pt x="125" y="14859"/>
                </a:moveTo>
                <a:cubicBezTo>
                  <a:pt x="58" y="14859"/>
                  <a:pt x="0" y="14911"/>
                  <a:pt x="0" y="14984"/>
                </a:cubicBezTo>
                <a:lnTo>
                  <a:pt x="0" y="15739"/>
                </a:lnTo>
                <a:cubicBezTo>
                  <a:pt x="0" y="15806"/>
                  <a:pt x="58" y="15864"/>
                  <a:pt x="125" y="15864"/>
                </a:cubicBezTo>
                <a:cubicBezTo>
                  <a:pt x="199" y="15864"/>
                  <a:pt x="252" y="15806"/>
                  <a:pt x="252" y="15739"/>
                </a:cubicBezTo>
                <a:lnTo>
                  <a:pt x="252" y="14984"/>
                </a:lnTo>
                <a:cubicBezTo>
                  <a:pt x="252" y="14911"/>
                  <a:pt x="199" y="14859"/>
                  <a:pt x="125" y="14859"/>
                </a:cubicBezTo>
                <a:close/>
                <a:moveTo>
                  <a:pt x="125" y="16368"/>
                </a:moveTo>
                <a:cubicBezTo>
                  <a:pt x="58" y="16368"/>
                  <a:pt x="0" y="16426"/>
                  <a:pt x="0" y="16493"/>
                </a:cubicBezTo>
                <a:lnTo>
                  <a:pt x="0" y="17248"/>
                </a:lnTo>
                <a:cubicBezTo>
                  <a:pt x="0" y="17320"/>
                  <a:pt x="58" y="17373"/>
                  <a:pt x="125" y="17373"/>
                </a:cubicBezTo>
                <a:cubicBezTo>
                  <a:pt x="199" y="17373"/>
                  <a:pt x="252" y="17320"/>
                  <a:pt x="252" y="17248"/>
                </a:cubicBezTo>
                <a:lnTo>
                  <a:pt x="252" y="16493"/>
                </a:lnTo>
                <a:cubicBezTo>
                  <a:pt x="252" y="16426"/>
                  <a:pt x="199" y="16368"/>
                  <a:pt x="125" y="16368"/>
                </a:cubicBezTo>
                <a:close/>
                <a:moveTo>
                  <a:pt x="125" y="17877"/>
                </a:moveTo>
                <a:cubicBezTo>
                  <a:pt x="58" y="17877"/>
                  <a:pt x="0" y="17935"/>
                  <a:pt x="0" y="18002"/>
                </a:cubicBezTo>
                <a:lnTo>
                  <a:pt x="0" y="18761"/>
                </a:lnTo>
                <a:cubicBezTo>
                  <a:pt x="0" y="18829"/>
                  <a:pt x="58" y="18887"/>
                  <a:pt x="125" y="18887"/>
                </a:cubicBezTo>
                <a:cubicBezTo>
                  <a:pt x="199" y="18887"/>
                  <a:pt x="252" y="18829"/>
                  <a:pt x="252" y="18761"/>
                </a:cubicBezTo>
                <a:lnTo>
                  <a:pt x="252" y="18002"/>
                </a:lnTo>
                <a:cubicBezTo>
                  <a:pt x="252" y="17935"/>
                  <a:pt x="199" y="17877"/>
                  <a:pt x="125" y="17877"/>
                </a:cubicBezTo>
                <a:close/>
                <a:moveTo>
                  <a:pt x="125" y="19391"/>
                </a:moveTo>
                <a:cubicBezTo>
                  <a:pt x="58" y="19391"/>
                  <a:pt x="0" y="19444"/>
                  <a:pt x="0" y="19516"/>
                </a:cubicBezTo>
                <a:lnTo>
                  <a:pt x="0" y="20270"/>
                </a:lnTo>
                <a:cubicBezTo>
                  <a:pt x="0" y="20338"/>
                  <a:pt x="58" y="20396"/>
                  <a:pt x="125" y="20396"/>
                </a:cubicBezTo>
                <a:cubicBezTo>
                  <a:pt x="199" y="20396"/>
                  <a:pt x="252" y="20338"/>
                  <a:pt x="252" y="20270"/>
                </a:cubicBezTo>
                <a:lnTo>
                  <a:pt x="252" y="19516"/>
                </a:lnTo>
                <a:cubicBezTo>
                  <a:pt x="252" y="19444"/>
                  <a:pt x="199" y="19391"/>
                  <a:pt x="125" y="19391"/>
                </a:cubicBezTo>
                <a:close/>
              </a:path>
            </a:pathLst>
          </a:custGeom>
          <a:solidFill>
            <a:srgbClr val="5B72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2124116" y="3533804"/>
            <a:ext cx="628832" cy="20199"/>
          </a:xfrm>
          <a:custGeom>
            <a:rect b="b" l="l" r="r" t="t"/>
            <a:pathLst>
              <a:path extrusionOk="0" h="251" w="7814">
                <a:moveTo>
                  <a:pt x="132" y="0"/>
                </a:moveTo>
                <a:cubicBezTo>
                  <a:pt x="59" y="0"/>
                  <a:pt x="1" y="58"/>
                  <a:pt x="1" y="125"/>
                </a:cubicBezTo>
                <a:cubicBezTo>
                  <a:pt x="1" y="193"/>
                  <a:pt x="59" y="251"/>
                  <a:pt x="132" y="251"/>
                </a:cubicBezTo>
                <a:lnTo>
                  <a:pt x="7687" y="251"/>
                </a:lnTo>
                <a:cubicBezTo>
                  <a:pt x="7755" y="251"/>
                  <a:pt x="7813" y="193"/>
                  <a:pt x="7813" y="125"/>
                </a:cubicBezTo>
                <a:cubicBezTo>
                  <a:pt x="7813" y="58"/>
                  <a:pt x="7755" y="0"/>
                  <a:pt x="7687" y="0"/>
                </a:cubicBezTo>
                <a:close/>
              </a:path>
            </a:pathLst>
          </a:custGeom>
          <a:solidFill>
            <a:srgbClr val="5B72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/>
          <p:nvPr/>
        </p:nvSpPr>
        <p:spPr>
          <a:xfrm>
            <a:off x="2154937" y="2484231"/>
            <a:ext cx="93512" cy="262509"/>
          </a:xfrm>
          <a:custGeom>
            <a:rect b="b" l="l" r="r" t="t"/>
            <a:pathLst>
              <a:path extrusionOk="0" h="3262" w="1162">
                <a:moveTo>
                  <a:pt x="126" y="1"/>
                </a:moveTo>
                <a:cubicBezTo>
                  <a:pt x="59" y="1"/>
                  <a:pt x="1" y="59"/>
                  <a:pt x="5" y="127"/>
                </a:cubicBezTo>
                <a:lnTo>
                  <a:pt x="39" y="3135"/>
                </a:lnTo>
                <a:cubicBezTo>
                  <a:pt x="39" y="3204"/>
                  <a:pt x="92" y="3256"/>
                  <a:pt x="155" y="3262"/>
                </a:cubicBezTo>
                <a:lnTo>
                  <a:pt x="164" y="3262"/>
                </a:lnTo>
                <a:cubicBezTo>
                  <a:pt x="227" y="3262"/>
                  <a:pt x="280" y="3213"/>
                  <a:pt x="291" y="3150"/>
                </a:cubicBezTo>
                <a:lnTo>
                  <a:pt x="412" y="2235"/>
                </a:lnTo>
                <a:cubicBezTo>
                  <a:pt x="430" y="2066"/>
                  <a:pt x="503" y="1907"/>
                  <a:pt x="586" y="1854"/>
                </a:cubicBezTo>
                <a:cubicBezTo>
                  <a:pt x="601" y="1845"/>
                  <a:pt x="614" y="1842"/>
                  <a:pt x="629" y="1842"/>
                </a:cubicBezTo>
                <a:cubicBezTo>
                  <a:pt x="638" y="1842"/>
                  <a:pt x="647" y="1843"/>
                  <a:pt x="658" y="1844"/>
                </a:cubicBezTo>
                <a:cubicBezTo>
                  <a:pt x="726" y="1863"/>
                  <a:pt x="769" y="1965"/>
                  <a:pt x="794" y="2139"/>
                </a:cubicBezTo>
                <a:lnTo>
                  <a:pt x="900" y="2903"/>
                </a:lnTo>
                <a:cubicBezTo>
                  <a:pt x="909" y="2966"/>
                  <a:pt x="962" y="3011"/>
                  <a:pt x="1027" y="3011"/>
                </a:cubicBezTo>
                <a:cubicBezTo>
                  <a:pt x="1033" y="3011"/>
                  <a:pt x="1039" y="3011"/>
                  <a:pt x="1045" y="3010"/>
                </a:cubicBezTo>
                <a:cubicBezTo>
                  <a:pt x="1113" y="3000"/>
                  <a:pt x="1162" y="2937"/>
                  <a:pt x="1151" y="2869"/>
                </a:cubicBezTo>
                <a:lnTo>
                  <a:pt x="1045" y="2105"/>
                </a:lnTo>
                <a:cubicBezTo>
                  <a:pt x="1030" y="1989"/>
                  <a:pt x="987" y="1679"/>
                  <a:pt x="731" y="1602"/>
                </a:cubicBezTo>
                <a:cubicBezTo>
                  <a:pt x="697" y="1592"/>
                  <a:pt x="664" y="1587"/>
                  <a:pt x="632" y="1587"/>
                </a:cubicBezTo>
                <a:cubicBezTo>
                  <a:pt x="566" y="1587"/>
                  <a:pt x="504" y="1607"/>
                  <a:pt x="445" y="1646"/>
                </a:cubicBezTo>
                <a:cubicBezTo>
                  <a:pt x="378" y="1689"/>
                  <a:pt x="320" y="1762"/>
                  <a:pt x="276" y="1840"/>
                </a:cubicBezTo>
                <a:lnTo>
                  <a:pt x="256" y="122"/>
                </a:lnTo>
                <a:cubicBezTo>
                  <a:pt x="251" y="54"/>
                  <a:pt x="198" y="1"/>
                  <a:pt x="131" y="1"/>
                </a:cubicBezTo>
                <a:close/>
              </a:path>
            </a:pathLst>
          </a:custGeom>
          <a:solidFill>
            <a:srgbClr val="5B72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/>
          <p:nvPr/>
        </p:nvSpPr>
        <p:spPr>
          <a:xfrm>
            <a:off x="2034227" y="1744952"/>
            <a:ext cx="140590" cy="121437"/>
          </a:xfrm>
          <a:custGeom>
            <a:rect b="b" l="l" r="r" t="t"/>
            <a:pathLst>
              <a:path extrusionOk="0" h="1509" w="1747">
                <a:moveTo>
                  <a:pt x="140" y="1"/>
                </a:moveTo>
                <a:cubicBezTo>
                  <a:pt x="102" y="1"/>
                  <a:pt x="65" y="19"/>
                  <a:pt x="39" y="53"/>
                </a:cubicBezTo>
                <a:cubicBezTo>
                  <a:pt x="1" y="105"/>
                  <a:pt x="10" y="183"/>
                  <a:pt x="64" y="227"/>
                </a:cubicBezTo>
                <a:cubicBezTo>
                  <a:pt x="572" y="613"/>
                  <a:pt x="1060" y="1033"/>
                  <a:pt x="1519" y="1469"/>
                </a:cubicBezTo>
                <a:cubicBezTo>
                  <a:pt x="1544" y="1493"/>
                  <a:pt x="1577" y="1508"/>
                  <a:pt x="1606" y="1508"/>
                </a:cubicBezTo>
                <a:cubicBezTo>
                  <a:pt x="1640" y="1508"/>
                  <a:pt x="1675" y="1493"/>
                  <a:pt x="1698" y="1469"/>
                </a:cubicBezTo>
                <a:cubicBezTo>
                  <a:pt x="1747" y="1417"/>
                  <a:pt x="1747" y="1339"/>
                  <a:pt x="1693" y="1290"/>
                </a:cubicBezTo>
                <a:cubicBezTo>
                  <a:pt x="1229" y="845"/>
                  <a:pt x="731" y="419"/>
                  <a:pt x="218" y="28"/>
                </a:cubicBezTo>
                <a:cubicBezTo>
                  <a:pt x="194" y="10"/>
                  <a:pt x="167" y="1"/>
                  <a:pt x="140" y="1"/>
                </a:cubicBezTo>
                <a:close/>
              </a:path>
            </a:pathLst>
          </a:custGeom>
          <a:solidFill>
            <a:srgbClr val="5B72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/>
          <p:nvPr/>
        </p:nvSpPr>
        <p:spPr>
          <a:xfrm>
            <a:off x="2045172" y="1743987"/>
            <a:ext cx="115321" cy="115723"/>
          </a:xfrm>
          <a:custGeom>
            <a:rect b="b" l="l" r="r" t="t"/>
            <a:pathLst>
              <a:path extrusionOk="0" h="1438" w="1433">
                <a:moveTo>
                  <a:pt x="1247" y="0"/>
                </a:moveTo>
                <a:cubicBezTo>
                  <a:pt x="1233" y="0"/>
                  <a:pt x="1221" y="2"/>
                  <a:pt x="1209" y="7"/>
                </a:cubicBezTo>
                <a:cubicBezTo>
                  <a:pt x="1151" y="25"/>
                  <a:pt x="1093" y="83"/>
                  <a:pt x="1104" y="156"/>
                </a:cubicBezTo>
                <a:lnTo>
                  <a:pt x="1104" y="161"/>
                </a:lnTo>
                <a:lnTo>
                  <a:pt x="53" y="1220"/>
                </a:lnTo>
                <a:cubicBezTo>
                  <a:pt x="1" y="1268"/>
                  <a:pt x="5" y="1351"/>
                  <a:pt x="53" y="1400"/>
                </a:cubicBezTo>
                <a:cubicBezTo>
                  <a:pt x="77" y="1423"/>
                  <a:pt x="106" y="1438"/>
                  <a:pt x="140" y="1438"/>
                </a:cubicBezTo>
                <a:cubicBezTo>
                  <a:pt x="175" y="1438"/>
                  <a:pt x="204" y="1423"/>
                  <a:pt x="233" y="1400"/>
                </a:cubicBezTo>
                <a:lnTo>
                  <a:pt x="1330" y="291"/>
                </a:lnTo>
                <a:cubicBezTo>
                  <a:pt x="1432" y="185"/>
                  <a:pt x="1388" y="94"/>
                  <a:pt x="1374" y="65"/>
                </a:cubicBezTo>
                <a:cubicBezTo>
                  <a:pt x="1348" y="26"/>
                  <a:pt x="1294" y="0"/>
                  <a:pt x="1247" y="0"/>
                </a:cubicBezTo>
                <a:close/>
              </a:path>
            </a:pathLst>
          </a:custGeom>
          <a:solidFill>
            <a:srgbClr val="5B72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0"/>
          <p:cNvSpPr/>
          <p:nvPr/>
        </p:nvSpPr>
        <p:spPr>
          <a:xfrm>
            <a:off x="2096111" y="3366096"/>
            <a:ext cx="184610" cy="191128"/>
          </a:xfrm>
          <a:custGeom>
            <a:rect b="b" l="l" r="r" t="t"/>
            <a:pathLst>
              <a:path extrusionOk="0" h="2375" w="2294">
                <a:moveTo>
                  <a:pt x="714" y="1"/>
                </a:moveTo>
                <a:cubicBezTo>
                  <a:pt x="517" y="1"/>
                  <a:pt x="319" y="7"/>
                  <a:pt x="122" y="19"/>
                </a:cubicBezTo>
                <a:cubicBezTo>
                  <a:pt x="54" y="19"/>
                  <a:pt x="0" y="82"/>
                  <a:pt x="6" y="149"/>
                </a:cubicBezTo>
                <a:cubicBezTo>
                  <a:pt x="11" y="216"/>
                  <a:pt x="69" y="270"/>
                  <a:pt x="136" y="270"/>
                </a:cubicBezTo>
                <a:cubicBezTo>
                  <a:pt x="321" y="259"/>
                  <a:pt x="506" y="254"/>
                  <a:pt x="691" y="254"/>
                </a:cubicBezTo>
                <a:cubicBezTo>
                  <a:pt x="1083" y="254"/>
                  <a:pt x="1476" y="277"/>
                  <a:pt x="1864" y="323"/>
                </a:cubicBezTo>
                <a:cubicBezTo>
                  <a:pt x="1864" y="633"/>
                  <a:pt x="1906" y="948"/>
                  <a:pt x="1945" y="1247"/>
                </a:cubicBezTo>
                <a:cubicBezTo>
                  <a:pt x="1994" y="1576"/>
                  <a:pt x="2042" y="1915"/>
                  <a:pt x="2027" y="2238"/>
                </a:cubicBezTo>
                <a:cubicBezTo>
                  <a:pt x="2023" y="2312"/>
                  <a:pt x="2076" y="2370"/>
                  <a:pt x="2143" y="2374"/>
                </a:cubicBezTo>
                <a:lnTo>
                  <a:pt x="2154" y="2374"/>
                </a:lnTo>
                <a:cubicBezTo>
                  <a:pt x="2221" y="2374"/>
                  <a:pt x="2274" y="2321"/>
                  <a:pt x="2279" y="2254"/>
                </a:cubicBezTo>
                <a:cubicBezTo>
                  <a:pt x="2293" y="1900"/>
                  <a:pt x="2245" y="1551"/>
                  <a:pt x="2197" y="1213"/>
                </a:cubicBezTo>
                <a:cubicBezTo>
                  <a:pt x="2148" y="884"/>
                  <a:pt x="2105" y="546"/>
                  <a:pt x="2119" y="216"/>
                </a:cubicBezTo>
                <a:cubicBezTo>
                  <a:pt x="2119" y="149"/>
                  <a:pt x="2071" y="96"/>
                  <a:pt x="2009" y="86"/>
                </a:cubicBezTo>
                <a:cubicBezTo>
                  <a:pt x="1580" y="30"/>
                  <a:pt x="1147" y="1"/>
                  <a:pt x="714" y="1"/>
                </a:cubicBezTo>
                <a:close/>
              </a:path>
            </a:pathLst>
          </a:custGeom>
          <a:solidFill>
            <a:srgbClr val="5B72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0"/>
          <p:cNvSpPr/>
          <p:nvPr/>
        </p:nvSpPr>
        <p:spPr>
          <a:xfrm>
            <a:off x="2313307" y="3385732"/>
            <a:ext cx="84982" cy="94397"/>
          </a:xfrm>
          <a:custGeom>
            <a:rect b="b" l="l" r="r" t="t"/>
            <a:pathLst>
              <a:path extrusionOk="0" h="1173" w="1056">
                <a:moveTo>
                  <a:pt x="573" y="0"/>
                </a:moveTo>
                <a:cubicBezTo>
                  <a:pt x="563" y="0"/>
                  <a:pt x="553" y="1"/>
                  <a:pt x="542" y="1"/>
                </a:cubicBezTo>
                <a:cubicBezTo>
                  <a:pt x="412" y="12"/>
                  <a:pt x="310" y="84"/>
                  <a:pt x="238" y="186"/>
                </a:cubicBezTo>
                <a:cubicBezTo>
                  <a:pt x="216" y="150"/>
                  <a:pt x="177" y="127"/>
                  <a:pt x="134" y="127"/>
                </a:cubicBezTo>
                <a:cubicBezTo>
                  <a:pt x="130" y="127"/>
                  <a:pt x="126" y="127"/>
                  <a:pt x="122" y="128"/>
                </a:cubicBezTo>
                <a:cubicBezTo>
                  <a:pt x="54" y="133"/>
                  <a:pt x="0" y="195"/>
                  <a:pt x="11" y="263"/>
                </a:cubicBezTo>
                <a:lnTo>
                  <a:pt x="83" y="1057"/>
                </a:lnTo>
                <a:cubicBezTo>
                  <a:pt x="87" y="1119"/>
                  <a:pt x="136" y="1162"/>
                  <a:pt x="194" y="1173"/>
                </a:cubicBezTo>
                <a:lnTo>
                  <a:pt x="209" y="1173"/>
                </a:lnTo>
                <a:cubicBezTo>
                  <a:pt x="262" y="1173"/>
                  <a:pt x="310" y="1133"/>
                  <a:pt x="330" y="1081"/>
                </a:cubicBezTo>
                <a:cubicBezTo>
                  <a:pt x="364" y="959"/>
                  <a:pt x="364" y="838"/>
                  <a:pt x="364" y="722"/>
                </a:cubicBezTo>
                <a:cubicBezTo>
                  <a:pt x="364" y="660"/>
                  <a:pt x="364" y="592"/>
                  <a:pt x="373" y="530"/>
                </a:cubicBezTo>
                <a:cubicBezTo>
                  <a:pt x="388" y="403"/>
                  <a:pt x="460" y="263"/>
                  <a:pt x="562" y="253"/>
                </a:cubicBezTo>
                <a:cubicBezTo>
                  <a:pt x="566" y="253"/>
                  <a:pt x="570" y="253"/>
                  <a:pt x="574" y="253"/>
                </a:cubicBezTo>
                <a:cubicBezTo>
                  <a:pt x="657" y="253"/>
                  <a:pt x="738" y="344"/>
                  <a:pt x="765" y="432"/>
                </a:cubicBezTo>
                <a:cubicBezTo>
                  <a:pt x="799" y="559"/>
                  <a:pt x="770" y="698"/>
                  <a:pt x="741" y="834"/>
                </a:cubicBezTo>
                <a:cubicBezTo>
                  <a:pt x="726" y="901"/>
                  <a:pt x="770" y="969"/>
                  <a:pt x="842" y="983"/>
                </a:cubicBezTo>
                <a:cubicBezTo>
                  <a:pt x="851" y="985"/>
                  <a:pt x="860" y="986"/>
                  <a:pt x="869" y="986"/>
                </a:cubicBezTo>
                <a:cubicBezTo>
                  <a:pt x="926" y="986"/>
                  <a:pt x="975" y="945"/>
                  <a:pt x="987" y="882"/>
                </a:cubicBezTo>
                <a:cubicBezTo>
                  <a:pt x="1016" y="733"/>
                  <a:pt x="1056" y="548"/>
                  <a:pt x="1007" y="365"/>
                </a:cubicBezTo>
                <a:cubicBezTo>
                  <a:pt x="956" y="184"/>
                  <a:pt x="786" y="0"/>
                  <a:pt x="573" y="0"/>
                </a:cubicBezTo>
                <a:close/>
              </a:path>
            </a:pathLst>
          </a:custGeom>
          <a:solidFill>
            <a:srgbClr val="5B72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0"/>
          <p:cNvSpPr/>
          <p:nvPr/>
        </p:nvSpPr>
        <p:spPr>
          <a:xfrm>
            <a:off x="1910250" y="1613101"/>
            <a:ext cx="385200" cy="385200"/>
          </a:xfrm>
          <a:prstGeom prst="ellipse">
            <a:avLst/>
          </a:prstGeom>
          <a:solidFill>
            <a:srgbClr val="5B72B7">
              <a:alpha val="34230"/>
            </a:srgbClr>
          </a:solidFill>
          <a:ln cap="flat" cmpd="sng" w="19050">
            <a:solidFill>
              <a:srgbClr val="5B72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 txBox="1"/>
          <p:nvPr/>
        </p:nvSpPr>
        <p:spPr>
          <a:xfrm>
            <a:off x="3013050" y="1663775"/>
            <a:ext cx="39567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rPr>
              <a:t>Los </a:t>
            </a:r>
            <a:r>
              <a:rPr lang="es" sz="25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rPr>
              <a:t>métodos</a:t>
            </a:r>
            <a:r>
              <a:rPr lang="es" sz="25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rPr>
              <a:t> informados tienen mejor rendimiento (en tiempo y nodos visitados) que los no informados si se las combina con buenas </a:t>
            </a:r>
            <a:r>
              <a:rPr lang="es" sz="25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rPr>
              <a:t>heurísticas</a:t>
            </a:r>
            <a:endParaRPr sz="900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/>
        </p:nvSpPr>
        <p:spPr>
          <a:xfrm>
            <a:off x="4971025" y="273925"/>
            <a:ext cx="37233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rPr>
              <a:t>Conclusiones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86" name="Google Shape;186;p31"/>
          <p:cNvSpPr txBox="1"/>
          <p:nvPr/>
        </p:nvSpPr>
        <p:spPr>
          <a:xfrm>
            <a:off x="3541425" y="1393225"/>
            <a:ext cx="49893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F9E9D9"/>
                </a:solidFill>
                <a:latin typeface="Abel"/>
                <a:ea typeface="Abel"/>
                <a:cs typeface="Abel"/>
                <a:sym typeface="Abel"/>
              </a:rPr>
              <a:t>Si bien la forma de resolverlos fue similar, resultó complicado implementar en código los métodos de búsqueda informados.</a:t>
            </a:r>
            <a:endParaRPr sz="2300">
              <a:solidFill>
                <a:srgbClr val="F9E9D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9E9D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F9E9D9"/>
                </a:solidFill>
                <a:latin typeface="Abel"/>
                <a:ea typeface="Abel"/>
                <a:cs typeface="Abel"/>
                <a:sym typeface="Abel"/>
              </a:rPr>
              <a:t>Además resultó difícil la toma de decisión sobre qué heurística tomar al no tener una base.</a:t>
            </a:r>
            <a:endParaRPr sz="2300">
              <a:solidFill>
                <a:srgbClr val="F9E9D9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ctrTitle"/>
          </p:nvPr>
        </p:nvSpPr>
        <p:spPr>
          <a:xfrm>
            <a:off x="2305050" y="1826700"/>
            <a:ext cx="4533900" cy="14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¡Gracias!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type="ctrTitle"/>
          </p:nvPr>
        </p:nvSpPr>
        <p:spPr>
          <a:xfrm>
            <a:off x="3215950" y="527550"/>
            <a:ext cx="4419000" cy="100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500">
                <a:latin typeface="Abel"/>
                <a:ea typeface="Abel"/>
                <a:cs typeface="Abel"/>
                <a:sym typeface="Abel"/>
              </a:rPr>
              <a:t>Integrantes</a:t>
            </a:r>
            <a:endParaRPr sz="4800">
              <a:solidFill>
                <a:srgbClr val="5B72B7"/>
              </a:solidFill>
            </a:endParaRPr>
          </a:p>
        </p:txBody>
      </p:sp>
      <p:sp>
        <p:nvSpPr>
          <p:cNvPr id="100" name="Google Shape;100;p22"/>
          <p:cNvSpPr txBox="1"/>
          <p:nvPr>
            <p:ph idx="1" type="subTitle"/>
          </p:nvPr>
        </p:nvSpPr>
        <p:spPr>
          <a:xfrm>
            <a:off x="3640275" y="1608150"/>
            <a:ext cx="3862800" cy="14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3000"/>
              <a:buFont typeface="Abel"/>
              <a:buChar char="●"/>
            </a:pPr>
            <a:r>
              <a:rPr lang="es" sz="3000"/>
              <a:t>Rodrigo Navarro 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3000"/>
              <a:buFont typeface="Abel"/>
              <a:buChar char="●"/>
            </a:pPr>
            <a:r>
              <a:rPr lang="es" sz="3000"/>
              <a:t>Florencia Monti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3000"/>
              <a:buFont typeface="Abel"/>
              <a:buChar char="●"/>
            </a:pPr>
            <a:r>
              <a:rPr lang="es" sz="3000"/>
              <a:t>Guido Princ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ctrTitle"/>
          </p:nvPr>
        </p:nvSpPr>
        <p:spPr>
          <a:xfrm>
            <a:off x="101034" y="1874888"/>
            <a:ext cx="3308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106" name="Google Shape;106;p23"/>
          <p:cNvSpPr txBox="1"/>
          <p:nvPr>
            <p:ph idx="3" type="ctrTitle"/>
          </p:nvPr>
        </p:nvSpPr>
        <p:spPr>
          <a:xfrm>
            <a:off x="409776" y="2690800"/>
            <a:ext cx="2999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Informados</a:t>
            </a:r>
            <a:endParaRPr>
              <a:solidFill>
                <a:srgbClr val="F9E9D9"/>
              </a:solidFill>
            </a:endParaRPr>
          </a:p>
        </p:txBody>
      </p:sp>
      <p:sp>
        <p:nvSpPr>
          <p:cNvPr id="107" name="Google Shape;107;p23"/>
          <p:cNvSpPr txBox="1"/>
          <p:nvPr>
            <p:ph idx="5" type="ctrTitle"/>
          </p:nvPr>
        </p:nvSpPr>
        <p:spPr>
          <a:xfrm>
            <a:off x="5510850" y="1885925"/>
            <a:ext cx="340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Desinformados</a:t>
            </a:r>
            <a:endParaRPr>
              <a:solidFill>
                <a:srgbClr val="F9E9D9"/>
              </a:solidFill>
            </a:endParaRPr>
          </a:p>
        </p:txBody>
      </p:sp>
      <p:sp>
        <p:nvSpPr>
          <p:cNvPr id="108" name="Google Shape;108;p23"/>
          <p:cNvSpPr txBox="1"/>
          <p:nvPr>
            <p:ph idx="7" type="ctrTitle"/>
          </p:nvPr>
        </p:nvSpPr>
        <p:spPr>
          <a:xfrm>
            <a:off x="5510849" y="2675500"/>
            <a:ext cx="2268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Heurísticas</a:t>
            </a:r>
            <a:endParaRPr>
              <a:solidFill>
                <a:srgbClr val="F9E9D9"/>
              </a:solidFill>
            </a:endParaRPr>
          </a:p>
        </p:txBody>
      </p:sp>
      <p:sp>
        <p:nvSpPr>
          <p:cNvPr id="109" name="Google Shape;109;p23"/>
          <p:cNvSpPr txBox="1"/>
          <p:nvPr>
            <p:ph idx="2" type="title"/>
          </p:nvPr>
        </p:nvSpPr>
        <p:spPr>
          <a:xfrm>
            <a:off x="3409319" y="1536464"/>
            <a:ext cx="1123200" cy="9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10" name="Google Shape;110;p23"/>
          <p:cNvSpPr txBox="1"/>
          <p:nvPr>
            <p:ph idx="4" type="title"/>
          </p:nvPr>
        </p:nvSpPr>
        <p:spPr>
          <a:xfrm>
            <a:off x="3409326" y="2689002"/>
            <a:ext cx="1123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11" name="Google Shape;111;p23"/>
          <p:cNvSpPr txBox="1"/>
          <p:nvPr>
            <p:ph idx="6" type="title"/>
          </p:nvPr>
        </p:nvSpPr>
        <p:spPr>
          <a:xfrm>
            <a:off x="4387644" y="1536464"/>
            <a:ext cx="1123200" cy="9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12" name="Google Shape;112;p23"/>
          <p:cNvSpPr txBox="1"/>
          <p:nvPr>
            <p:ph idx="8" type="title"/>
          </p:nvPr>
        </p:nvSpPr>
        <p:spPr>
          <a:xfrm>
            <a:off x="4387651" y="2689002"/>
            <a:ext cx="1123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type="ctrTitle"/>
          </p:nvPr>
        </p:nvSpPr>
        <p:spPr>
          <a:xfrm>
            <a:off x="101034" y="1874888"/>
            <a:ext cx="3308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</a:t>
            </a:r>
            <a:endParaRPr/>
          </a:p>
        </p:txBody>
      </p:sp>
      <p:sp>
        <p:nvSpPr>
          <p:cNvPr id="118" name="Google Shape;118;p24"/>
          <p:cNvSpPr txBox="1"/>
          <p:nvPr>
            <p:ph idx="3" type="ctrTitle"/>
          </p:nvPr>
        </p:nvSpPr>
        <p:spPr>
          <a:xfrm>
            <a:off x="910851" y="2689000"/>
            <a:ext cx="2999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Conclusiones</a:t>
            </a:r>
            <a:endParaRPr>
              <a:solidFill>
                <a:srgbClr val="F9E9D9"/>
              </a:solidFill>
            </a:endParaRPr>
          </a:p>
        </p:txBody>
      </p:sp>
      <p:sp>
        <p:nvSpPr>
          <p:cNvPr id="119" name="Google Shape;119;p24"/>
          <p:cNvSpPr txBox="1"/>
          <p:nvPr>
            <p:ph idx="5" type="ctrTitle"/>
          </p:nvPr>
        </p:nvSpPr>
        <p:spPr>
          <a:xfrm>
            <a:off x="5510850" y="1885925"/>
            <a:ext cx="340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endParaRPr>
              <a:solidFill>
                <a:srgbClr val="F9E9D9"/>
              </a:solidFill>
            </a:endParaRPr>
          </a:p>
        </p:txBody>
      </p:sp>
      <p:sp>
        <p:nvSpPr>
          <p:cNvPr id="120" name="Google Shape;120;p24"/>
          <p:cNvSpPr txBox="1"/>
          <p:nvPr>
            <p:ph idx="2" type="title"/>
          </p:nvPr>
        </p:nvSpPr>
        <p:spPr>
          <a:xfrm>
            <a:off x="3409319" y="1536464"/>
            <a:ext cx="1123200" cy="9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  <p:sp>
        <p:nvSpPr>
          <p:cNvPr id="121" name="Google Shape;121;p24"/>
          <p:cNvSpPr txBox="1"/>
          <p:nvPr>
            <p:ph idx="4" type="title"/>
          </p:nvPr>
        </p:nvSpPr>
        <p:spPr>
          <a:xfrm>
            <a:off x="3409326" y="2689002"/>
            <a:ext cx="1123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07</a:t>
            </a:r>
            <a:endParaRPr/>
          </a:p>
        </p:txBody>
      </p:sp>
      <p:sp>
        <p:nvSpPr>
          <p:cNvPr id="122" name="Google Shape;122;p24"/>
          <p:cNvSpPr txBox="1"/>
          <p:nvPr>
            <p:ph idx="6" type="title"/>
          </p:nvPr>
        </p:nvSpPr>
        <p:spPr>
          <a:xfrm>
            <a:off x="4387644" y="1536464"/>
            <a:ext cx="1123200" cy="9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idx="1" type="subTitle"/>
          </p:nvPr>
        </p:nvSpPr>
        <p:spPr>
          <a:xfrm flipH="1">
            <a:off x="2300175" y="2241350"/>
            <a:ext cx="4543800" cy="13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Se nos </a:t>
            </a:r>
            <a:r>
              <a:rPr lang="es" sz="1800"/>
              <a:t>pidió</a:t>
            </a:r>
            <a:r>
              <a:rPr lang="es" sz="1800"/>
              <a:t> hacer un </a:t>
            </a:r>
            <a:r>
              <a:rPr lang="es" sz="1800"/>
              <a:t> generador de soluciones para el juego Sokoban.</a:t>
            </a:r>
            <a:endParaRPr sz="1800">
              <a:solidFill>
                <a:srgbClr val="F9E9D9"/>
              </a:solidFill>
            </a:endParaRPr>
          </a:p>
        </p:txBody>
      </p:sp>
      <p:sp>
        <p:nvSpPr>
          <p:cNvPr id="128" name="Google Shape;128;p25"/>
          <p:cNvSpPr txBox="1"/>
          <p:nvPr>
            <p:ph type="ctrTitle"/>
          </p:nvPr>
        </p:nvSpPr>
        <p:spPr>
          <a:xfrm>
            <a:off x="1420950" y="17073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F9E9D9"/>
                </a:solidFill>
              </a:rPr>
              <a:t>INTRODUC</a:t>
            </a:r>
            <a:r>
              <a:rPr lang="es" sz="6000"/>
              <a:t>CIÓ</a:t>
            </a:r>
            <a:r>
              <a:rPr lang="es" sz="6000">
                <a:solidFill>
                  <a:srgbClr val="F9E9D9"/>
                </a:solidFill>
              </a:rPr>
              <a:t>N</a:t>
            </a:r>
            <a:endParaRPr sz="6000">
              <a:solidFill>
                <a:srgbClr val="F9E9D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3621250" y="902050"/>
            <a:ext cx="4501800" cy="8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3500"/>
              <a:t>Métodos de Búsqueda</a:t>
            </a:r>
            <a:r>
              <a:rPr b="1" lang="es" sz="3500"/>
              <a:t> Desinformados</a:t>
            </a:r>
            <a:endParaRPr b="1" sz="3500">
              <a:solidFill>
                <a:srgbClr val="5B72B7"/>
              </a:solidFill>
            </a:endParaRPr>
          </a:p>
        </p:txBody>
      </p:sp>
      <p:sp>
        <p:nvSpPr>
          <p:cNvPr id="134" name="Google Shape;134;p26"/>
          <p:cNvSpPr txBox="1"/>
          <p:nvPr/>
        </p:nvSpPr>
        <p:spPr>
          <a:xfrm>
            <a:off x="2607275" y="1795600"/>
            <a:ext cx="4301400" cy="1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3000"/>
              <a:buFont typeface="Abel"/>
              <a:buChar char="●"/>
            </a:pPr>
            <a:r>
              <a:rPr lang="es" sz="30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rPr>
              <a:t>DFS</a:t>
            </a:r>
            <a:endParaRPr sz="3000">
              <a:solidFill>
                <a:srgbClr val="5B72B7"/>
              </a:solidFill>
              <a:latin typeface="Abel"/>
              <a:ea typeface="Abel"/>
              <a:cs typeface="Abel"/>
              <a:sym typeface="Abel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3000"/>
              <a:buFont typeface="Abel"/>
              <a:buChar char="●"/>
            </a:pPr>
            <a:r>
              <a:rPr lang="es" sz="30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rPr>
              <a:t>BFS</a:t>
            </a:r>
            <a:endParaRPr sz="3000">
              <a:solidFill>
                <a:srgbClr val="5B72B7"/>
              </a:solidFill>
              <a:latin typeface="Abel"/>
              <a:ea typeface="Abel"/>
              <a:cs typeface="Abel"/>
              <a:sym typeface="Abel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3000"/>
              <a:buFont typeface="Abel"/>
              <a:buChar char="●"/>
            </a:pPr>
            <a:r>
              <a:rPr lang="es" sz="30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rPr>
              <a:t>IDDFS</a:t>
            </a:r>
            <a:endParaRPr sz="3000">
              <a:solidFill>
                <a:srgbClr val="5B72B7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3215950" y="527550"/>
            <a:ext cx="4419000" cy="100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500">
                <a:latin typeface="Abel"/>
                <a:ea typeface="Abel"/>
                <a:cs typeface="Abel"/>
                <a:sym typeface="Abel"/>
              </a:rPr>
              <a:t>Métodos de Búsqueda Informados</a:t>
            </a:r>
            <a:endParaRPr sz="4800">
              <a:solidFill>
                <a:srgbClr val="5B72B7"/>
              </a:solidFill>
            </a:endParaRPr>
          </a:p>
        </p:txBody>
      </p:sp>
      <p:sp>
        <p:nvSpPr>
          <p:cNvPr id="140" name="Google Shape;140;p27"/>
          <p:cNvSpPr txBox="1"/>
          <p:nvPr>
            <p:ph idx="1" type="subTitle"/>
          </p:nvPr>
        </p:nvSpPr>
        <p:spPr>
          <a:xfrm>
            <a:off x="3640275" y="1531950"/>
            <a:ext cx="3862800" cy="14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3000"/>
              <a:buFont typeface="Abel"/>
              <a:buChar char="●"/>
            </a:pPr>
            <a:r>
              <a:rPr lang="es" sz="3000"/>
              <a:t>A*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3000"/>
              <a:buFont typeface="Abel"/>
              <a:buChar char="●"/>
            </a:pPr>
            <a:r>
              <a:rPr lang="es" sz="3000"/>
              <a:t>IDA*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3000"/>
              <a:buFont typeface="Abel"/>
              <a:buChar char="●"/>
            </a:pPr>
            <a:r>
              <a:rPr lang="es" sz="3000"/>
              <a:t>GGS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idx="4" type="subTitle"/>
          </p:nvPr>
        </p:nvSpPr>
        <p:spPr>
          <a:xfrm>
            <a:off x="3132825" y="2282850"/>
            <a:ext cx="2807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900">
                <a:latin typeface="Passion One"/>
                <a:ea typeface="Passion One"/>
                <a:cs typeface="Passion One"/>
                <a:sym typeface="Passion One"/>
              </a:rPr>
              <a:t>El</a:t>
            </a:r>
            <a:r>
              <a:rPr lang="es" sz="1900">
                <a:latin typeface="Passion One"/>
                <a:ea typeface="Passion One"/>
                <a:cs typeface="Passion One"/>
                <a:sym typeface="Passion One"/>
              </a:rPr>
              <a:t> camino más corto del jugador a las cajas usando manhattan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F9E9D9"/>
              </a:solidFill>
            </a:endParaRPr>
          </a:p>
        </p:txBody>
      </p:sp>
      <p:sp>
        <p:nvSpPr>
          <p:cNvPr id="146" name="Google Shape;146;p28"/>
          <p:cNvSpPr txBox="1"/>
          <p:nvPr>
            <p:ph idx="6" type="subTitle"/>
          </p:nvPr>
        </p:nvSpPr>
        <p:spPr>
          <a:xfrm>
            <a:off x="6035775" y="2282850"/>
            <a:ext cx="234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900">
                <a:latin typeface="Passion One"/>
                <a:ea typeface="Passion One"/>
                <a:cs typeface="Passion One"/>
                <a:sym typeface="Passion One"/>
              </a:rPr>
              <a:t>El promedio de los caminos </a:t>
            </a:r>
            <a:r>
              <a:rPr lang="es" sz="1900">
                <a:latin typeface="Passion One"/>
                <a:ea typeface="Passion One"/>
                <a:cs typeface="Passion One"/>
                <a:sym typeface="Passion One"/>
              </a:rPr>
              <a:t>más</a:t>
            </a:r>
            <a:r>
              <a:rPr lang="es" sz="1900">
                <a:latin typeface="Passion One"/>
                <a:ea typeface="Passion One"/>
                <a:cs typeface="Passion One"/>
                <a:sym typeface="Passion One"/>
              </a:rPr>
              <a:t> cortos de las cajas a los objetivos usando BFS</a:t>
            </a:r>
            <a:endParaRPr sz="190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147" name="Google Shape;147;p28"/>
          <p:cNvSpPr txBox="1"/>
          <p:nvPr>
            <p:ph idx="3" type="subTitle"/>
          </p:nvPr>
        </p:nvSpPr>
        <p:spPr>
          <a:xfrm>
            <a:off x="172400" y="3089623"/>
            <a:ext cx="29130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900"/>
              <a:t>El promedio de los caminos más cortos de las cajas a los objetivos usando manhattan</a:t>
            </a:r>
            <a:endParaRPr sz="1900"/>
          </a:p>
        </p:txBody>
      </p:sp>
      <p:sp>
        <p:nvSpPr>
          <p:cNvPr id="148" name="Google Shape;148;p28"/>
          <p:cNvSpPr/>
          <p:nvPr/>
        </p:nvSpPr>
        <p:spPr>
          <a:xfrm>
            <a:off x="1279911" y="1265251"/>
            <a:ext cx="698021" cy="603679"/>
          </a:xfrm>
          <a:prstGeom prst="flowChartExtract">
            <a:avLst/>
          </a:prstGeom>
          <a:noFill/>
          <a:ln cap="flat" cmpd="sng" w="19050">
            <a:solidFill>
              <a:srgbClr val="F9E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28"/>
          <p:cNvGrpSpPr/>
          <p:nvPr/>
        </p:nvGrpSpPr>
        <p:grpSpPr>
          <a:xfrm>
            <a:off x="4235683" y="1265274"/>
            <a:ext cx="601384" cy="603628"/>
            <a:chOff x="4164250" y="1623382"/>
            <a:chExt cx="723600" cy="726300"/>
          </a:xfrm>
        </p:grpSpPr>
        <p:sp>
          <p:nvSpPr>
            <p:cNvPr id="150" name="Google Shape;150;p28"/>
            <p:cNvSpPr/>
            <p:nvPr/>
          </p:nvSpPr>
          <p:spPr>
            <a:xfrm rot="5400000">
              <a:off x="4162900" y="1624732"/>
              <a:ext cx="726300" cy="723600"/>
            </a:xfrm>
            <a:prstGeom prst="triangle">
              <a:avLst>
                <a:gd fmla="val 100000" name="adj"/>
              </a:avLst>
            </a:prstGeom>
            <a:noFill/>
            <a:ln cap="flat" cmpd="sng" w="19050">
              <a:solidFill>
                <a:srgbClr val="F9E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4164860" y="2237947"/>
              <a:ext cx="110100" cy="110100"/>
            </a:xfrm>
            <a:prstGeom prst="rect">
              <a:avLst/>
            </a:prstGeom>
            <a:noFill/>
            <a:ln cap="flat" cmpd="sng" w="19050">
              <a:solidFill>
                <a:srgbClr val="F9E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28"/>
          <p:cNvSpPr/>
          <p:nvPr/>
        </p:nvSpPr>
        <p:spPr>
          <a:xfrm>
            <a:off x="6879524" y="1266344"/>
            <a:ext cx="656700" cy="601500"/>
          </a:xfrm>
          <a:prstGeom prst="triangle">
            <a:avLst>
              <a:gd fmla="val 77907" name="adj"/>
            </a:avLst>
          </a:prstGeom>
          <a:noFill/>
          <a:ln cap="flat" cmpd="sng" w="19050">
            <a:solidFill>
              <a:srgbClr val="F9E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 txBox="1"/>
          <p:nvPr>
            <p:ph type="ctrTitle"/>
          </p:nvPr>
        </p:nvSpPr>
        <p:spPr>
          <a:xfrm>
            <a:off x="430950" y="340700"/>
            <a:ext cx="828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HEURÍSTICAS</a:t>
            </a:r>
            <a:endParaRPr sz="4000"/>
          </a:p>
        </p:txBody>
      </p:sp>
      <p:sp>
        <p:nvSpPr>
          <p:cNvPr id="154" name="Google Shape;154;p28"/>
          <p:cNvSpPr txBox="1"/>
          <p:nvPr/>
        </p:nvSpPr>
        <p:spPr>
          <a:xfrm>
            <a:off x="1168863" y="1868925"/>
            <a:ext cx="9201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rPr>
              <a:t>BG</a:t>
            </a:r>
            <a:endParaRPr sz="2500">
              <a:solidFill>
                <a:srgbClr val="F9E9D9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4076313" y="1868925"/>
            <a:ext cx="9201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rPr>
              <a:t>PB</a:t>
            </a:r>
            <a:endParaRPr sz="2500">
              <a:solidFill>
                <a:srgbClr val="F9E9D9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6747813" y="1868925"/>
            <a:ext cx="9201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rPr>
              <a:t>BGW</a:t>
            </a:r>
            <a:endParaRPr sz="2500">
              <a:solidFill>
                <a:srgbClr val="F9E9D9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ctrTitle"/>
          </p:nvPr>
        </p:nvSpPr>
        <p:spPr>
          <a:xfrm>
            <a:off x="1420950" y="232947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DEMOSTRACIÓN</a:t>
            </a:r>
            <a:endParaRPr sz="6000">
              <a:solidFill>
                <a:srgbClr val="F9E9D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h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